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Ubuntu" panose="02020500000000000000" charset="0"/>
      <p:regular r:id="rId44"/>
      <p:bold r:id="rId45"/>
      <p:italic r:id="rId46"/>
      <p:boldItalic r:id="rId47"/>
    </p:embeddedFont>
    <p:embeddedFont>
      <p:font typeface="Source Sans Pro" panose="02020500000000000000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8E34AD-A0A4-447E-887C-6E9723A0D115}">
  <a:tblStyle styleId="{0F8E34AD-A0A4-447E-887C-6E9723A0D1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4" autoAdjust="0"/>
    <p:restoredTop sz="94910" autoAdjust="0"/>
  </p:normalViewPr>
  <p:slideViewPr>
    <p:cSldViewPr snapToGrid="0">
      <p:cViewPr varScale="1">
        <p:scale>
          <a:sx n="100" d="100"/>
          <a:sy n="100" d="100"/>
        </p:scale>
        <p:origin x="90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b3a2b76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b3a2b76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b3a2b7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b3a2b7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b3a2b7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b3a2b7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b3a2b7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b3a2b7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4b3a2b764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4b3a2b764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4b3a2b76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4b3a2b76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b3a2b7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b3a2b7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b3a2b76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b3a2b76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b3a2b76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b3a2b76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b3a2b76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b3a2b76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4b3a2b76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4b3a2b76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b3a2b76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4b3a2b76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b3a2b764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b3a2b764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b3a2b764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b3a2b764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b3a2b7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b3a2b7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b3a2b76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b3a2b76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4b3a2b76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4b3a2b76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b3a2b764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b3a2b764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b3a2b764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b3a2b764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14aaefc2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14aaefc2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14aaefc2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14aaefc2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7d862bd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7d862bd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4b3a2b764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4b3a2b764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14aaefc2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14aaefc2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14aaefc2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14aaefc23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14aaefc2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14aaefc2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14aaefc2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14aaefc2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14aaefc2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14aaefc2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27d862b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27d862b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4aaefc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4aaefc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14aaefc2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14aaefc2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14aaefc2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14aaefc23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4b3a2b76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4b3a2b76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14aaefc2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14aaefc23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14aaefc2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14aaefc2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4b3a2b76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4b3a2b76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b3a2b76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b3a2b76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b3a2b76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b3a2b76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b3a2b76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b3a2b76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b3a2b76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b3a2b76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1903000"/>
            <a:ext cx="85206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426" t="96841" r="436"/>
          <a:stretch/>
        </p:blipFill>
        <p:spPr>
          <a:xfrm>
            <a:off x="0" y="4962975"/>
            <a:ext cx="9144000" cy="18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426" t="96841" r="436"/>
          <a:stretch/>
        </p:blipFill>
        <p:spPr>
          <a:xfrm>
            <a:off x="0" y="4962975"/>
            <a:ext cx="9144000" cy="18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>
            <a:lvl1pPr marL="0" lvl="0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0" lvl="1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0" lvl="2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0" lvl="3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4pPr>
            <a:lvl5pPr marL="0" lvl="4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5pPr>
            <a:lvl6pPr marL="0" lvl="5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6pPr>
            <a:lvl7pPr marL="0" lvl="6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7pPr>
            <a:lvl8pPr marL="0" lvl="7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8pPr>
            <a:lvl9pPr marL="0" lvl="8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zh-TW"/>
              <a:t>‹#›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l="426" t="96841" r="436"/>
          <a:stretch/>
        </p:blipFill>
        <p:spPr>
          <a:xfrm>
            <a:off x="0" y="4962975"/>
            <a:ext cx="9144000" cy="18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1pPr>
            <a:lvl2pPr marL="457200" lvl="1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2pPr>
            <a:lvl3pPr marL="457200" lvl="2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3pPr>
            <a:lvl4pPr marL="457200" lvl="3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4pPr>
            <a:lvl5pPr marL="457200" lvl="4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5pPr>
            <a:lvl6pPr marL="457200" lvl="5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6pPr>
            <a:lvl7pPr marL="457200" lvl="6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7pPr>
            <a:lvl8pPr marL="457200" lvl="7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8pPr>
            <a:lvl9pPr marL="457200" lvl="8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Bitbucket &amp; Git |   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" TargetMode="External"/><Relationship Id="rId7" Type="http://schemas.openxmlformats.org/officeDocument/2006/relationships/hyperlink" Target="https://github.com/shiftkey/desktop/releas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brew.sh/" TargetMode="External"/><Relationship Id="rId4" Type="http://schemas.openxmlformats.org/officeDocument/2006/relationships/hyperlink" Target="https://chocolatey.org/docs/install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sers/sign_in#register-pan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git-scm.com/book/en/v2/Git-Tools-Credential-Storage" TargetMode="External"/><Relationship Id="rId4" Type="http://schemas.openxmlformats.org/officeDocument/2006/relationships/hyperlink" Target="https://gitlab.com/profile/password/ed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First-Time-Git-Setu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m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Recording-Changes-to-the-Repositor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ranching-Remote-Branch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https://git-scm.com/book/zh-tw/v2/Git-Tools-Reset-Demystified" TargetMode="Externa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hyperlink" Target="https://help.github.com/en/articles/resolving-a-merge-conflict-using-the-command-lin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-scm.com/book/en/v2" TargetMode="External"/><Relationship Id="rId5" Type="http://schemas.openxmlformats.org/officeDocument/2006/relationships/hyperlink" Target="https://blog.othree.net/log/2016/09/17/git-mrt/" TargetMode="External"/><Relationship Id="rId4" Type="http://schemas.openxmlformats.org/officeDocument/2006/relationships/hyperlink" Target="https://youtu.be/TR6emfqfkW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enoland/deno/issues/2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github.com/ant-design/ant-design/issues/1381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-design/ant-design/issues/1309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nban_(development)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itlab.com/ee/user/project/issue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/blob/master/CONTRIBUTING.md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urce.android.com/setup/contribute/report-bug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introduction/git-handboo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urcetreeapp.com" TargetMode="External"/><Relationship Id="rId13" Type="http://schemas.openxmlformats.org/officeDocument/2006/relationships/image" Target="../media/image17.png"/><Relationship Id="rId3" Type="http://schemas.openxmlformats.org/officeDocument/2006/relationships/hyperlink" Target="https://git-scm.com" TargetMode="External"/><Relationship Id="rId7" Type="http://schemas.openxmlformats.org/officeDocument/2006/relationships/hyperlink" Target="https://www.syntevo.com/smartgit/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itkraken.com/git-client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hub.com/shiftkey/desktop/releases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desktop.github.com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1903000"/>
            <a:ext cx="85206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Gitlab, Git</a:t>
            </a:r>
            <a:r>
              <a:rPr lang="zh-TW">
                <a:solidFill>
                  <a:srgbClr val="434343"/>
                </a:solidFill>
              </a:rPr>
              <a:t> &amp; Issue Tracking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Software Engineering Practice</a:t>
            </a:r>
            <a:r>
              <a:rPr lang="zh-TW"/>
              <a:t> </a:t>
            </a:r>
            <a:r>
              <a:rPr lang="zh-TW">
                <a:solidFill>
                  <a:srgbClr val="000000"/>
                </a:solidFill>
              </a:rPr>
              <a:t>Lab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668518" y="4719447"/>
            <a:ext cx="150668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revised:</a:t>
            </a:r>
            <a:r>
              <a:rPr kumimoji="0" lang="en-US" altLang="zh-TW" b="0" i="0" u="none" strike="noStrike" cap="none" normalizeH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2020/09</a:t>
            </a:r>
            <a:endParaRPr kumimoji="0" lang="zh-TW" altLang="zh-TW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Software Installation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 by command line</a:t>
            </a:r>
            <a:br>
              <a:rPr lang="zh-TW"/>
            </a:br>
            <a:r>
              <a:rPr lang="zh-TW" sz="1400">
                <a:solidFill>
                  <a:srgbClr val="000000"/>
                </a:solidFill>
              </a:rPr>
              <a:t>Windows/macOS(Installer):</a:t>
            </a:r>
            <a:r>
              <a:rPr lang="zh-TW" sz="1400"/>
              <a:t> 	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https://git-scm.com/download/</a:t>
            </a:r>
            <a:r>
              <a:rPr lang="zh-TW"/>
              <a:t> </a:t>
            </a:r>
            <a:r>
              <a:rPr lang="zh-TW" sz="1000"/>
              <a:t>  （Download </a:t>
            </a:r>
            <a:r>
              <a:rPr lang="zh-TW" sz="1000">
                <a:solidFill>
                  <a:srgbClr val="000000"/>
                </a:solidFill>
              </a:rPr>
              <a:t>Portable version</a:t>
            </a:r>
            <a:r>
              <a:rPr lang="zh-TW" sz="1000"/>
              <a:t> in the PC room)</a:t>
            </a:r>
            <a:br>
              <a:rPr lang="zh-TW" sz="1000"/>
            </a:br>
            <a:r>
              <a:rPr lang="zh-TW" sz="1400">
                <a:solidFill>
                  <a:srgbClr val="000000"/>
                </a:solidFill>
              </a:rPr>
              <a:t>Windows(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Chocolatey</a:t>
            </a:r>
            <a:r>
              <a:rPr lang="zh-TW" sz="1400">
                <a:solidFill>
                  <a:srgbClr val="000000"/>
                </a:solidFill>
              </a:rPr>
              <a:t>):</a:t>
            </a:r>
            <a:r>
              <a:rPr lang="zh-TW" sz="1400"/>
              <a:t>   	choco install git</a:t>
            </a:r>
            <a:br>
              <a:rPr lang="zh-TW" sz="1400"/>
            </a:br>
            <a:r>
              <a:rPr lang="zh-TW" sz="1400">
                <a:solidFill>
                  <a:srgbClr val="000000"/>
                </a:solidFill>
              </a:rPr>
              <a:t>macOS(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Homebrew</a:t>
            </a:r>
            <a:r>
              <a:rPr lang="zh-TW" sz="1400">
                <a:solidFill>
                  <a:srgbClr val="000000"/>
                </a:solidFill>
              </a:rPr>
              <a:t>):</a:t>
            </a:r>
            <a:r>
              <a:rPr lang="zh-TW" sz="1400"/>
              <a:t>        	brew install git</a:t>
            </a:r>
            <a:br>
              <a:rPr lang="zh-TW" sz="1400"/>
            </a:br>
            <a:r>
              <a:rPr lang="zh-TW" sz="1400">
                <a:solidFill>
                  <a:srgbClr val="000000"/>
                </a:solidFill>
              </a:rPr>
              <a:t>Ubuntu:</a:t>
            </a:r>
            <a:r>
              <a:rPr lang="zh-TW" sz="1400"/>
              <a:t>                               	(sudo) apt install git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 Desktop with fancy GUI</a:t>
            </a:r>
            <a:br>
              <a:rPr lang="zh-TW"/>
            </a:br>
            <a:r>
              <a:rPr lang="zh-TW" sz="1400">
                <a:solidFill>
                  <a:srgbClr val="000000"/>
                </a:solidFill>
              </a:rPr>
              <a:t>Windows/macOS(Installer):</a:t>
            </a:r>
            <a:r>
              <a:rPr lang="zh-TW" sz="1400"/>
              <a:t> 	</a:t>
            </a:r>
            <a:r>
              <a:rPr lang="zh-TW" sz="1400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zh-TW"/>
              <a:t/>
            </a:r>
            <a:br>
              <a:rPr lang="zh-TW"/>
            </a:br>
            <a:r>
              <a:rPr lang="zh-TW" sz="1400">
                <a:solidFill>
                  <a:schemeClr val="dk1"/>
                </a:solidFill>
              </a:rPr>
              <a:t>Windows(</a:t>
            </a:r>
            <a:r>
              <a:rPr lang="zh-TW" sz="1400" u="sng">
                <a:solidFill>
                  <a:schemeClr val="accent5"/>
                </a:solidFill>
                <a:hlinkClick r:id="rId4"/>
              </a:rPr>
              <a:t>Chocolatey</a:t>
            </a:r>
            <a:r>
              <a:rPr lang="zh-TW" sz="1400">
                <a:solidFill>
                  <a:schemeClr val="dk1"/>
                </a:solidFill>
              </a:rPr>
              <a:t>):</a:t>
            </a:r>
            <a:r>
              <a:rPr lang="zh-TW" sz="1400"/>
              <a:t>   	choco install github-desktop</a:t>
            </a:r>
            <a:br>
              <a:rPr lang="zh-TW" sz="1400"/>
            </a:br>
            <a:r>
              <a:rPr lang="zh-TW" sz="1400">
                <a:solidFill>
                  <a:schemeClr val="dk1"/>
                </a:solidFill>
              </a:rPr>
              <a:t>macOS(</a:t>
            </a:r>
            <a:r>
              <a:rPr lang="zh-TW" sz="1400" u="sng">
                <a:solidFill>
                  <a:schemeClr val="accent5"/>
                </a:solidFill>
                <a:hlinkClick r:id="rId5"/>
              </a:rPr>
              <a:t>Homebrew</a:t>
            </a:r>
            <a:r>
              <a:rPr lang="zh-TW" sz="1400">
                <a:solidFill>
                  <a:schemeClr val="dk1"/>
                </a:solidFill>
              </a:rPr>
              <a:t>):</a:t>
            </a:r>
            <a:r>
              <a:rPr lang="zh-TW" sz="1400"/>
              <a:t>        	brew cask install github</a:t>
            </a:r>
            <a:br>
              <a:rPr lang="zh-TW" sz="1400"/>
            </a:br>
            <a:r>
              <a:rPr lang="zh-TW" sz="1400">
                <a:solidFill>
                  <a:srgbClr val="000000"/>
                </a:solidFill>
              </a:rPr>
              <a:t>Ubuntu:</a:t>
            </a:r>
            <a:r>
              <a:rPr lang="zh-TW" sz="1400"/>
              <a:t>   </a:t>
            </a:r>
            <a:r>
              <a:rPr lang="zh-TW" sz="1400" u="sng">
                <a:solidFill>
                  <a:schemeClr val="hlink"/>
                </a:solidFill>
                <a:hlinkClick r:id="rId7"/>
              </a:rPr>
              <a:t>https://github.com/shiftkey/desktop/releases</a:t>
            </a:r>
            <a:r>
              <a:rPr lang="zh-TW" sz="1000">
                <a:solidFill>
                  <a:srgbClr val="0000FF"/>
                </a:solidFill>
              </a:rPr>
              <a:t/>
            </a:r>
            <a:br>
              <a:rPr lang="zh-TW" sz="1000">
                <a:solidFill>
                  <a:srgbClr val="0000FF"/>
                </a:solidFill>
              </a:rPr>
            </a:br>
            <a:r>
              <a:rPr lang="zh-TW" sz="1000">
                <a:solidFill>
                  <a:srgbClr val="0000FF"/>
                </a:solidFill>
              </a:rPr>
              <a:t>                           </a:t>
            </a:r>
            <a:r>
              <a:rPr lang="zh-TW" sz="1000">
                <a:solidFill>
                  <a:srgbClr val="000000"/>
                </a:solidFill>
              </a:rPr>
              <a:t># Install from snap may have some problems as for 2.1.0-linux1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>
                <a:solidFill>
                  <a:srgbClr val="000000"/>
                </a:solidFill>
              </a:rPr>
              <a:t>* </a:t>
            </a:r>
            <a:br>
              <a:rPr lang="zh-TW" sz="1400">
                <a:solidFill>
                  <a:srgbClr val="000000"/>
                </a:solidFill>
              </a:rPr>
            </a:br>
            <a:r>
              <a:rPr lang="zh-TW" sz="1400">
                <a:solidFill>
                  <a:srgbClr val="000000"/>
                </a:solidFill>
              </a:rPr>
              <a:t>You can also get installers from NCU-</a:t>
            </a:r>
            <a:r>
              <a:rPr lang="zh-TW" sz="1400" b="1">
                <a:solidFill>
                  <a:srgbClr val="000000"/>
                </a:solidFill>
              </a:rPr>
              <a:t>LMS</a:t>
            </a:r>
            <a:r>
              <a:rPr lang="zh-TW" sz="1400">
                <a:solidFill>
                  <a:srgbClr val="000000"/>
                </a:solidFill>
              </a:rPr>
              <a:t>://Shared Documents/Software Resources.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10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a Gitlab Account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will use Gitlab to host the repository in this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Register a new account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https://gitlab.com/users/sign_in#register-pane</a:t>
            </a:r>
            <a:r>
              <a:rPr lang="zh-TW"/>
              <a:t/>
            </a:r>
            <a:br>
              <a:rPr lang="zh-TW"/>
            </a:br>
            <a:r>
              <a:rPr lang="zh-TW" sz="1400"/>
              <a:t>* </a:t>
            </a:r>
            <a:br>
              <a:rPr lang="zh-TW" sz="1400"/>
            </a:br>
            <a:r>
              <a:rPr lang="zh-TW" sz="1400"/>
              <a:t>You may also login with Google account, but </a:t>
            </a:r>
            <a:r>
              <a:rPr lang="zh-TW" sz="1400" b="1" i="1"/>
              <a:t>will need to set password after first login</a:t>
            </a:r>
            <a:r>
              <a:rPr lang="zh-TW" sz="1400"/>
              <a:t>;</a:t>
            </a:r>
            <a:br>
              <a:rPr lang="zh-TW" sz="1400"/>
            </a:br>
            <a:r>
              <a:rPr lang="zh-TW" sz="1400"/>
              <a:t>Go to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https://gitlab.com/profile/password/edit</a:t>
            </a:r>
            <a:r>
              <a:rPr lang="zh-TW" sz="1400"/>
              <a:t> and set your password.</a:t>
            </a:r>
            <a:br>
              <a:rPr lang="zh-TW" sz="1400"/>
            </a:br>
            <a:r>
              <a:rPr lang="zh-TW" sz="1400"/>
              <a:t>This password may be remembered by 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git credential</a:t>
            </a:r>
            <a:r>
              <a:rPr lang="zh-TW" sz="1400"/>
              <a:t>, </a:t>
            </a:r>
            <a:br>
              <a:rPr lang="zh-TW" sz="1400"/>
            </a:br>
            <a:r>
              <a:rPr lang="zh-TW" sz="1400"/>
              <a:t>so do not use this password on other sites.</a:t>
            </a:r>
            <a:r>
              <a:rPr lang="zh-TW"/>
              <a:t/>
            </a:r>
            <a:br>
              <a:rPr lang="zh-TW"/>
            </a:br>
            <a:endParaRPr sz="1200">
              <a:solidFill>
                <a:srgbClr val="000000"/>
              </a:solidFill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11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221" y="3055800"/>
            <a:ext cx="5754999" cy="1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a new repository on the server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12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771475"/>
            <a:ext cx="4598922" cy="36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Create a new repository on the server </a:t>
            </a:r>
            <a:r>
              <a:rPr lang="zh-TW" sz="1400"/>
              <a:t>cont’d</a:t>
            </a:r>
            <a:endParaRPr sz="1400"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13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9" y="742655"/>
            <a:ext cx="6382641" cy="41915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Setup Local Software </a:t>
            </a:r>
            <a:r>
              <a:rPr lang="zh-TW" sz="1800"/>
              <a:t>GitHub Desktop - 1</a:t>
            </a:r>
            <a:endParaRPr sz="1800"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14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25" y="771475"/>
            <a:ext cx="5880674" cy="403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765701"/>
            <a:ext cx="5898626" cy="40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Setup Local Software </a:t>
            </a:r>
            <a:r>
              <a:rPr lang="zh-TW" sz="1800"/>
              <a:t>GitHub Desktop - 2</a:t>
            </a:r>
            <a:endParaRPr sz="1800"/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15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659" y="790050"/>
            <a:ext cx="3472066" cy="96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8650" y="1759823"/>
            <a:ext cx="3116699" cy="3215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96" name="Google Shape;196;p27"/>
          <p:cNvCxnSpPr/>
          <p:nvPr/>
        </p:nvCxnSpPr>
        <p:spPr>
          <a:xfrm flipH="1">
            <a:off x="1239475" y="1446175"/>
            <a:ext cx="4281600" cy="1168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7"/>
          <p:cNvCxnSpPr/>
          <p:nvPr/>
        </p:nvCxnSpPr>
        <p:spPr>
          <a:xfrm rot="10800000">
            <a:off x="1503250" y="3127425"/>
            <a:ext cx="1987500" cy="1545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7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Setup Local Software </a:t>
            </a:r>
            <a:r>
              <a:rPr lang="zh-TW" sz="1800"/>
              <a:t>Git Command</a:t>
            </a:r>
            <a:endParaRPr sz="1800"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https://git-scm.com/book/en/v2/Getting-Started-First-Time-Git-Setup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98950" y="805000"/>
            <a:ext cx="5656500" cy="716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config --global user.name "YOUR_USER_NAME" </a:t>
            </a:r>
            <a:b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config --global user.email "YOUR_EMAIL"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50" y="1613175"/>
            <a:ext cx="4696168" cy="23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i="1"/>
              <a:t>v</a:t>
            </a:r>
            <a:r>
              <a:rPr lang="zh-TW"/>
              <a:t/>
            </a:r>
            <a:br>
              <a:rPr lang="zh-TW"/>
            </a:br>
            <a:r>
              <a:rPr lang="zh-TW"/>
              <a:t/>
            </a:r>
            <a:br>
              <a:rPr lang="zh-TW"/>
            </a:br>
            <a:r>
              <a:rPr lang="zh-TW"/>
              <a:t/>
            </a:r>
            <a:br>
              <a:rPr lang="zh-TW"/>
            </a:br>
            <a:r>
              <a:rPr lang="zh-TW" i="1"/>
              <a:t>via Github Desktop : </a:t>
            </a:r>
            <a:r>
              <a:rPr lang="zh-TW"/>
              <a:t/>
            </a:r>
            <a:br>
              <a:rPr lang="zh-TW"/>
            </a:br>
            <a:r>
              <a:rPr lang="zh-TW"/>
              <a:t>1. Copy the .git URL from webpage</a:t>
            </a:r>
            <a:br>
              <a:rPr lang="zh-TW"/>
            </a:br>
            <a:r>
              <a:rPr lang="zh-TW"/>
              <a:t>2. “Clone” the new repo,</a:t>
            </a:r>
            <a:br>
              <a:rPr lang="zh-TW"/>
            </a:br>
            <a:r>
              <a:rPr lang="zh-TW"/>
              <a:t>     paste this URL on the GUI </a:t>
            </a:r>
            <a:br>
              <a:rPr lang="zh-TW"/>
            </a:b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377575" y="656050"/>
            <a:ext cx="6254700" cy="99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via Git Command :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3300"/>
            <a:ext cx="2671475" cy="18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t="3966"/>
          <a:stretch/>
        </p:blipFill>
        <p:spPr>
          <a:xfrm>
            <a:off x="2096275" y="3113175"/>
            <a:ext cx="3181850" cy="183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Repo from Server to Local</a:t>
            </a: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17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5" name="Google Shape;225;p29"/>
          <p:cNvCxnSpPr/>
          <p:nvPr/>
        </p:nvCxnSpPr>
        <p:spPr>
          <a:xfrm flipH="1">
            <a:off x="7407200" y="2067750"/>
            <a:ext cx="6600" cy="124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150" y="709788"/>
            <a:ext cx="3943350" cy="88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9"/>
          <p:cNvCxnSpPr>
            <a:stCxn id="2" idx="2"/>
          </p:cNvCxnSpPr>
          <p:nvPr/>
        </p:nvCxnSpPr>
        <p:spPr>
          <a:xfrm rot="5400000">
            <a:off x="4547057" y="2554817"/>
            <a:ext cx="413927" cy="2526639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圖片 1" descr="畫面剪輯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/>
          <a:stretch/>
        </p:blipFill>
        <p:spPr>
          <a:xfrm>
            <a:off x="4973908" y="1496694"/>
            <a:ext cx="2086862" cy="2114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Enter password you created at register or Settings&gt;Password, </a:t>
            </a:r>
            <a:br>
              <a:rPr lang="zh-TW"/>
            </a:br>
            <a:r>
              <a:rPr lang="zh-TW"/>
              <a:t>then click ‘Save and retry’.</a:t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311700" y="1807050"/>
            <a:ext cx="2693700" cy="242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via Git Command :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Repo from Server to Local </a:t>
            </a:r>
            <a:r>
              <a:rPr lang="zh-TW" sz="1800"/>
              <a:t>GitHub Desktop - 2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18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1" name="Google Shape;241;p30"/>
          <p:cNvCxnSpPr/>
          <p:nvPr/>
        </p:nvCxnSpPr>
        <p:spPr>
          <a:xfrm flipH="1">
            <a:off x="7407200" y="2067750"/>
            <a:ext cx="6600" cy="124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37" y="1694113"/>
            <a:ext cx="3920075" cy="2654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34356"/>
            <a:ext cx="2693700" cy="167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Finished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9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19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113200" y="1567275"/>
            <a:ext cx="2162700" cy="1852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cd repo_name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status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 branch master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 commits yet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nothing to commit (create/copy files and use “git add” to track)</a:t>
            </a:r>
            <a:endParaRPr sz="9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938" y="936726"/>
            <a:ext cx="4677751" cy="3195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TL;DR </a:t>
            </a:r>
            <a:r>
              <a:rPr lang="zh-TW">
                <a:solidFill>
                  <a:srgbClr val="666666"/>
                </a:solidFill>
              </a:rPr>
              <a:t>Lab Assignment</a:t>
            </a:r>
            <a:br>
              <a:rPr lang="zh-TW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Create and commit to a repository to make your commit history looks like the figure below.</a:t>
            </a:r>
            <a:br>
              <a:rPr lang="zh-TW" sz="1400"/>
            </a:br>
            <a:r>
              <a:rPr lang="zh-TW" sz="1400"/>
              <a:t>Take a screenshot of your Graph page on GitLab and upload to LMS.</a:t>
            </a:r>
            <a:br>
              <a:rPr lang="zh-TW" sz="1400"/>
            </a:br>
            <a:r>
              <a:rPr lang="zh-TW" sz="1400"/>
              <a:t>Use s+your student ID as name of the repo.</a:t>
            </a:r>
            <a:endParaRPr sz="1400"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4501825"/>
            <a:ext cx="6746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  <a:t>* Learn git for yourself. This is not only a assignment.</a:t>
            </a:r>
            <a:b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  <a:t>   Modifying webpage/image to fake a screenshot is not suggested.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0" y="1679650"/>
            <a:ext cx="4609225" cy="27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5044050" y="1697925"/>
            <a:ext cx="561300" cy="18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86" y="2514597"/>
            <a:ext cx="3448227" cy="114306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2"/>
          <a:stretch/>
        </p:blipFill>
        <p:spPr>
          <a:xfrm>
            <a:off x="127643" y="1882725"/>
            <a:ext cx="4444356" cy="23043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text file named </a:t>
            </a:r>
            <a:r>
              <a:rPr lang="zh-TW">
                <a:solidFill>
                  <a:srgbClr val="000000"/>
                </a:solidFill>
              </a:rPr>
              <a:t>code.txt</a:t>
            </a:r>
            <a:r>
              <a:rPr lang="zh-TW"/>
              <a:t> in </a:t>
            </a:r>
            <a:r>
              <a:rPr lang="zh-TW">
                <a:solidFill>
                  <a:srgbClr val="000000"/>
                </a:solidFill>
              </a:rPr>
              <a:t>the repo folder</a:t>
            </a:r>
            <a:r>
              <a:rPr lang="zh-TW"/>
              <a:t> ,</a:t>
            </a:r>
            <a:br>
              <a:rPr lang="zh-TW"/>
            </a:br>
            <a:r>
              <a:rPr lang="zh-TW"/>
              <a:t>enter following content (with a bug?) then save :</a:t>
            </a:r>
            <a:br>
              <a:rPr lang="zh-TW"/>
            </a:b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Prepare your first commit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20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7406650" y="3473300"/>
            <a:ext cx="931200" cy="472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Unstaged Changes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511095"/>
            <a:ext cx="2443525" cy="17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25" y="1507825"/>
            <a:ext cx="3089347" cy="1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4572000" y="2470224"/>
            <a:ext cx="2283900" cy="7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Turn on “show hidden files” in Windows Explorer(or your file browser) to see the .git folder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80300"/>
            <a:ext cx="3820250" cy="1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775" y="3321200"/>
            <a:ext cx="1547400" cy="15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7975" y="4630463"/>
            <a:ext cx="220980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Commit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21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159300" y="4695950"/>
            <a:ext cx="5430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https://git-scm.com/book/en/v2/Git-Basics-Recording-Changes-to-the-Repository</a:t>
            </a:r>
            <a:endParaRPr sz="1000"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175" y="261325"/>
            <a:ext cx="4112752" cy="2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5">
            <a:alphaModFix/>
          </a:blip>
          <a:srcRect l="3530" b="2075"/>
          <a:stretch/>
        </p:blipFill>
        <p:spPr>
          <a:xfrm>
            <a:off x="3854050" y="2461175"/>
            <a:ext cx="2398300" cy="1883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0" name="Google Shape;290;p33"/>
          <p:cNvSpPr txBox="1"/>
          <p:nvPr/>
        </p:nvSpPr>
        <p:spPr>
          <a:xfrm>
            <a:off x="396200" y="771475"/>
            <a:ext cx="2162700" cy="368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status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Untracked files: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 (use “git add &lt;file&gt;...” to include in what will be commited)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            </a:t>
            </a:r>
            <a:r>
              <a:rPr lang="zh-TW" sz="9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code.txt</a:t>
            </a: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nothing added to commit …</a:t>
            </a:r>
            <a:endParaRPr sz="9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add .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status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b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new file:   code.txt</a:t>
            </a:r>
            <a:b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commit -m “first commit with a bug”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Push to Remote Server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22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3" name="Google Shape;303;p34"/>
          <p:cNvCxnSpPr/>
          <p:nvPr/>
        </p:nvCxnSpPr>
        <p:spPr>
          <a:xfrm rot="10800000">
            <a:off x="8281175" y="1851825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75" y="1851813"/>
            <a:ext cx="637222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410450" y="771475"/>
            <a:ext cx="6372300" cy="956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push origin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Enumerating objects: 3, done.  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* [ new branch ] master -&gt; master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Push completed</a:t>
            </a: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23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7256200" y="13535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7406650" y="165665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771474"/>
            <a:ext cx="6740470" cy="410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a branch </a:t>
            </a:r>
            <a:r>
              <a:rPr lang="zh-TW" sz="1800"/>
              <a:t>Develop safe without affecting stable version</a:t>
            </a:r>
            <a:endParaRPr sz="1800"/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24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solidFill>
                <a:srgbClr val="98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71475"/>
            <a:ext cx="3324738" cy="23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924" y="2121600"/>
            <a:ext cx="2964600" cy="2332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Pull changes from the server</a:t>
            </a:r>
            <a:endParaRPr/>
          </a:p>
        </p:txBody>
      </p:sp>
      <p:sp>
        <p:nvSpPr>
          <p:cNvPr id="343" name="Google Shape;343;p37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44" name="Google Shape;344;p3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25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0" name="Google Shape;350;p37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4" name="Google Shape;354;p37"/>
          <p:cNvCxnSpPr/>
          <p:nvPr/>
        </p:nvCxnSpPr>
        <p:spPr>
          <a:xfrm>
            <a:off x="8202375" y="1412225"/>
            <a:ext cx="0" cy="189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" name="Google Shape;355;p37"/>
          <p:cNvSpPr txBox="1"/>
          <p:nvPr/>
        </p:nvSpPr>
        <p:spPr>
          <a:xfrm>
            <a:off x="93125" y="4466875"/>
            <a:ext cx="51078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Why Fetch will also work in this case?</a:t>
            </a:r>
            <a:r>
              <a:rPr lang="zh-TW"/>
              <a:t/>
            </a:r>
            <a:br>
              <a:rPr lang="zh-TW"/>
            </a:br>
            <a:r>
              <a:rPr lang="zh-TW" sz="1000" u="sng">
                <a:solidFill>
                  <a:schemeClr val="hlink"/>
                </a:solidFill>
                <a:hlinkClick r:id="rId3"/>
              </a:rPr>
              <a:t>https://git-scm.com/book/en/v2/Git-Branching-Remote-Branches</a:t>
            </a:r>
            <a:r>
              <a:rPr lang="zh-TW" sz="1000"/>
              <a:t>  #Pulling</a:t>
            </a:r>
            <a:endParaRPr sz="1000"/>
          </a:p>
        </p:txBody>
      </p:sp>
      <p:sp>
        <p:nvSpPr>
          <p:cNvPr id="356" name="Google Shape;356;p37"/>
          <p:cNvSpPr txBox="1"/>
          <p:nvPr/>
        </p:nvSpPr>
        <p:spPr>
          <a:xfrm>
            <a:off x="410450" y="771463"/>
            <a:ext cx="6372300" cy="91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pull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From 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* [ new branch ]      develop -&gt; origin/develop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Already up to date.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38" y="1779288"/>
            <a:ext cx="30575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Checkout to another branch</a:t>
            </a: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7163050" y="3089500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71630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7195000" y="3636700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78722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7909600" y="3636700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7279450" y="3982975"/>
            <a:ext cx="465600" cy="15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</a:rPr>
              <a:t>HEAD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378" name="Google Shape;378;p38"/>
          <p:cNvCxnSpPr>
            <a:stCxn id="377" idx="3"/>
          </p:cNvCxnSpPr>
          <p:nvPr/>
        </p:nvCxnSpPr>
        <p:spPr>
          <a:xfrm rot="10800000" flipH="1">
            <a:off x="7745050" y="4040425"/>
            <a:ext cx="464400" cy="21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1743525"/>
            <a:ext cx="43434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775" y="2704775"/>
            <a:ext cx="173036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/>
          <p:nvPr/>
        </p:nvSpPr>
        <p:spPr>
          <a:xfrm>
            <a:off x="4758788" y="2761688"/>
            <a:ext cx="434700" cy="27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377100" y="771475"/>
            <a:ext cx="6372300" cy="735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checkout develop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Switched to branch ‘develop’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Your branch is up to date with ‘origin/develop’.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After checkout, commit &amp; push development code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27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2296425"/>
            <a:ext cx="6703874" cy="17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7163050" y="3089500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71630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7195000" y="3636700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78722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7909600" y="3636700"/>
            <a:ext cx="634500" cy="157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7994050" y="3990225"/>
            <a:ext cx="465600" cy="15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</a:rPr>
              <a:t>HEAD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7909600" y="3789100"/>
            <a:ext cx="634500" cy="157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2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699" y="4076575"/>
            <a:ext cx="4545251" cy="871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6" name="Google Shape;406;p39"/>
          <p:cNvPicPr preferRelativeResize="0"/>
          <p:nvPr/>
        </p:nvPicPr>
        <p:blipFill rotWithShape="1">
          <a:blip r:embed="rId5">
            <a:alphaModFix/>
          </a:blip>
          <a:srcRect t="2771"/>
          <a:stretch/>
        </p:blipFill>
        <p:spPr>
          <a:xfrm>
            <a:off x="33875" y="695875"/>
            <a:ext cx="2929175" cy="1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0199" y="672988"/>
            <a:ext cx="2879143" cy="1650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8" name="Google Shape;40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6188" y="1042713"/>
            <a:ext cx="2257425" cy="923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required branch, and make commits</a:t>
            </a:r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28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16" name="Google Shape;4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771473"/>
            <a:ext cx="5252125" cy="41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975" y="3519400"/>
            <a:ext cx="2426975" cy="140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418" name="Google Shape;418;p40"/>
          <p:cNvCxnSpPr/>
          <p:nvPr/>
        </p:nvCxnSpPr>
        <p:spPr>
          <a:xfrm rot="10800000" flipH="1">
            <a:off x="1517400" y="3455025"/>
            <a:ext cx="2350800" cy="1189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9" name="Google Shape;4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875" y="672425"/>
            <a:ext cx="3554250" cy="1091625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40"/>
          <p:cNvPicPr preferRelativeResize="0"/>
          <p:nvPr/>
        </p:nvPicPr>
        <p:blipFill rotWithShape="1">
          <a:blip r:embed="rId6">
            <a:alphaModFix/>
          </a:blip>
          <a:srcRect t="20369"/>
          <a:stretch/>
        </p:blipFill>
        <p:spPr>
          <a:xfrm>
            <a:off x="5247600" y="3192763"/>
            <a:ext cx="3536800" cy="1452075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40"/>
          <p:cNvPicPr preferRelativeResize="0"/>
          <p:nvPr/>
        </p:nvPicPr>
        <p:blipFill rotWithShape="1">
          <a:blip r:embed="rId7">
            <a:alphaModFix/>
          </a:blip>
          <a:srcRect l="1039" t="23495" b="5712"/>
          <a:stretch/>
        </p:blipFill>
        <p:spPr>
          <a:xfrm>
            <a:off x="5238875" y="1850350"/>
            <a:ext cx="3116700" cy="1256114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22" name="Google Shape;422;p40"/>
          <p:cNvCxnSpPr>
            <a:stCxn id="419" idx="1"/>
          </p:cNvCxnSpPr>
          <p:nvPr/>
        </p:nvCxnSpPr>
        <p:spPr>
          <a:xfrm flipH="1">
            <a:off x="3732875" y="1218237"/>
            <a:ext cx="1506000" cy="726600"/>
          </a:xfrm>
          <a:prstGeom prst="straightConnector1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0"/>
          <p:cNvCxnSpPr>
            <a:stCxn id="421" idx="1"/>
          </p:cNvCxnSpPr>
          <p:nvPr/>
        </p:nvCxnSpPr>
        <p:spPr>
          <a:xfrm flipH="1">
            <a:off x="3732875" y="2478407"/>
            <a:ext cx="1506000" cy="521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40"/>
          <p:cNvCxnSpPr>
            <a:stCxn id="420" idx="1"/>
          </p:cNvCxnSpPr>
          <p:nvPr/>
        </p:nvCxnSpPr>
        <p:spPr>
          <a:xfrm flipH="1">
            <a:off x="4965300" y="3918800"/>
            <a:ext cx="282300" cy="3342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0"/>
          <p:cNvSpPr txBox="1"/>
          <p:nvPr/>
        </p:nvSpPr>
        <p:spPr>
          <a:xfrm>
            <a:off x="3732875" y="1218225"/>
            <a:ext cx="1075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74E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 content</a:t>
            </a:r>
            <a:endParaRPr sz="12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git graph will looks like this :</a:t>
            </a:r>
            <a:endParaRPr/>
          </a:p>
        </p:txBody>
      </p:sp>
      <p:sp>
        <p:nvSpPr>
          <p:cNvPr id="431" name="Google Shape;431;p4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29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33" name="Google Shape;433;p41"/>
          <p:cNvPicPr preferRelativeResize="0"/>
          <p:nvPr/>
        </p:nvPicPr>
        <p:blipFill rotWithShape="1">
          <a:blip r:embed="rId3">
            <a:alphaModFix/>
          </a:blip>
          <a:srcRect l="1829" r="21318"/>
          <a:stretch/>
        </p:blipFill>
        <p:spPr>
          <a:xfrm>
            <a:off x="272875" y="761375"/>
            <a:ext cx="1567275" cy="39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025" y="1228725"/>
            <a:ext cx="3924300" cy="1314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5" name="Google Shape;435;p41"/>
          <p:cNvSpPr txBox="1"/>
          <p:nvPr/>
        </p:nvSpPr>
        <p:spPr>
          <a:xfrm>
            <a:off x="6119475" y="923325"/>
            <a:ext cx="2712900" cy="352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Q :  I have done something wrong!</a:t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       Can I ‘undo’ last commit ?</a:t>
            </a: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reset HEAD^ --soft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SmartGit has this feature in GUI, but </a:t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Github Desktop seems not.</a:t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 u="sng">
                <a:solidFill>
                  <a:schemeClr val="hlink"/>
                </a:solidFill>
                <a:hlinkClick r:id="rId5"/>
              </a:rPr>
              <a:t>https://git-scm.com/book/zh-tw/v2/Git-Tools-Reset-Demystified</a:t>
            </a: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000">
              <a:solidFill>
                <a:srgbClr val="FFFFFF"/>
              </a:solidFill>
            </a:endParaRPr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6713" y="2046775"/>
            <a:ext cx="1918425" cy="19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1674200" y="213525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C0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1674200" y="184862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C1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1674200" y="156200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C2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1674200" y="127537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C3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6451" y="2781055"/>
            <a:ext cx="2762450" cy="21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6013" y="659500"/>
            <a:ext cx="17240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75" y="77088"/>
            <a:ext cx="6530600" cy="482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3333125" y="57000"/>
            <a:ext cx="3875400" cy="2514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Conflict Merge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49" name="Google Shape;449;p4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30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475"/>
            <a:ext cx="4274911" cy="32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/>
          <p:nvPr/>
        </p:nvSpPr>
        <p:spPr>
          <a:xfrm>
            <a:off x="2742725" y="1478275"/>
            <a:ext cx="627000" cy="135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42"/>
          <p:cNvGrpSpPr/>
          <p:nvPr/>
        </p:nvGrpSpPr>
        <p:grpSpPr>
          <a:xfrm>
            <a:off x="4178575" y="1899663"/>
            <a:ext cx="2396575" cy="2326900"/>
            <a:chOff x="4722150" y="1948038"/>
            <a:chExt cx="2396575" cy="2326900"/>
          </a:xfrm>
        </p:grpSpPr>
        <p:pic>
          <p:nvPicPr>
            <p:cNvPr id="453" name="Google Shape;45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2150" y="1948038"/>
              <a:ext cx="2396575" cy="232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42"/>
            <p:cNvSpPr/>
            <p:nvPr/>
          </p:nvSpPr>
          <p:spPr>
            <a:xfrm>
              <a:off x="4875600" y="2085975"/>
              <a:ext cx="433500" cy="193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5006625" y="3998000"/>
              <a:ext cx="1754100" cy="193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6" name="Google Shape;4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100" y="1899675"/>
            <a:ext cx="2684900" cy="2709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7" name="Google Shape;457;p42"/>
          <p:cNvSpPr txBox="1"/>
          <p:nvPr/>
        </p:nvSpPr>
        <p:spPr>
          <a:xfrm>
            <a:off x="4236025" y="393925"/>
            <a:ext cx="4275000" cy="128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checkout develop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merge hotfix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Auto-merging code.txt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CONFLICT (content): Merge conflict in code.txt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Automatic merge failed; fix conflicts and then commit the result.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Conflict Merge </a:t>
            </a:r>
            <a:r>
              <a:rPr lang="zh-TW" sz="1400"/>
              <a:t>Get into the problem</a:t>
            </a:r>
            <a:endParaRPr sz="140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31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1404938"/>
            <a:ext cx="64389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3"/>
          <p:cNvSpPr txBox="1"/>
          <p:nvPr/>
        </p:nvSpPr>
        <p:spPr>
          <a:xfrm>
            <a:off x="1657150" y="771475"/>
            <a:ext cx="5003700" cy="443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Openthe file with conflicts by yourself using vim, nano or your preferred editor.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Conflict Merge </a:t>
            </a:r>
            <a:r>
              <a:rPr lang="zh-TW" sz="1400"/>
              <a:t>So, what do you want to make the code work?</a:t>
            </a:r>
            <a:endParaRPr sz="1400"/>
          </a:p>
        </p:txBody>
      </p:sp>
      <p:sp>
        <p:nvSpPr>
          <p:cNvPr id="472" name="Google Shape;472;p4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73" name="Google Shape;473;p4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32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74" name="Google Shape;4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71475"/>
            <a:ext cx="40195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/>
          <p:nvPr/>
        </p:nvSpPr>
        <p:spPr>
          <a:xfrm>
            <a:off x="235100" y="2835325"/>
            <a:ext cx="3882600" cy="2565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4"/>
          <p:cNvSpPr/>
          <p:nvPr/>
        </p:nvSpPr>
        <p:spPr>
          <a:xfrm>
            <a:off x="235100" y="1954750"/>
            <a:ext cx="3882600" cy="256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 txBox="1"/>
          <p:nvPr/>
        </p:nvSpPr>
        <p:spPr>
          <a:xfrm>
            <a:off x="4188775" y="2643000"/>
            <a:ext cx="41034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// The code will actually works. </a:t>
            </a:r>
            <a:br>
              <a:rPr lang="zh-TW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// Keep this one.</a:t>
            </a:r>
            <a:endParaRPr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4188775" y="1872100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Sans Pro"/>
                <a:ea typeface="Source Sans Pro"/>
                <a:cs typeface="Source Sans Pro"/>
                <a:sym typeface="Source Sans Pro"/>
              </a:rPr>
              <a:t>// This does not looks good.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925" y="771475"/>
            <a:ext cx="2328375" cy="15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 rotWithShape="1">
          <a:blip r:embed="rId5">
            <a:alphaModFix/>
          </a:blip>
          <a:srcRect t="3390"/>
          <a:stretch/>
        </p:blipFill>
        <p:spPr>
          <a:xfrm>
            <a:off x="2889278" y="3264275"/>
            <a:ext cx="2812522" cy="1691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1" name="Google Shape;481;p44"/>
          <p:cNvSpPr/>
          <p:nvPr/>
        </p:nvSpPr>
        <p:spPr>
          <a:xfrm>
            <a:off x="662525" y="3851075"/>
            <a:ext cx="2187300" cy="72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  <a:t>Modify the file to make it look like this and save.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5915050" y="4184425"/>
            <a:ext cx="2757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make a commit and push.</a:t>
            </a:r>
            <a:b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a </a:t>
            </a:r>
            <a:r>
              <a:rPr lang="zh-TW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‘merge commit’</a:t>
            </a:r>
            <a: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0150" y="3103506"/>
            <a:ext cx="3115600" cy="108091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/>
          <p:nvPr/>
        </p:nvSpPr>
        <p:spPr>
          <a:xfrm>
            <a:off x="-2675" y="4530175"/>
            <a:ext cx="2678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https://help.github.com/en/articles/resolving-a-merge-conflict-using-the-command-line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After Merge</a:t>
            </a:r>
            <a:endParaRPr/>
          </a:p>
        </p:txBody>
      </p:sp>
      <p:sp>
        <p:nvSpPr>
          <p:cNvPr id="491" name="Google Shape;491;p4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33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75" y="1790700"/>
            <a:ext cx="39624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5"/>
          <p:cNvSpPr txBox="1"/>
          <p:nvPr/>
        </p:nvSpPr>
        <p:spPr>
          <a:xfrm>
            <a:off x="311700" y="300257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C0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311700" y="271595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C1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311700" y="242932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C2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311700" y="214270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C3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11700" y="1856063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C4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8" name="Google Shape;4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375" y="957800"/>
            <a:ext cx="4222924" cy="33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50" y="1300875"/>
            <a:ext cx="1289541" cy="3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Fast-forward</a:t>
            </a:r>
            <a:endParaRPr/>
          </a:p>
        </p:txBody>
      </p:sp>
      <p:sp>
        <p:nvSpPr>
          <p:cNvPr id="505" name="Google Shape;505;p46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Some merges do not conflict and is called </a:t>
            </a:r>
            <a:r>
              <a:rPr lang="zh-TW" b="1"/>
              <a:t>fast-forward</a:t>
            </a:r>
            <a:r>
              <a:rPr lang="zh-TW"/>
              <a:t>.</a:t>
            </a:r>
            <a:r>
              <a:rPr lang="zh-TW">
                <a:solidFill>
                  <a:srgbClr val="FF0000"/>
                </a:solidFill>
              </a:rPr>
              <a:t/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No commits will be done</a:t>
            </a:r>
            <a:r>
              <a:rPr lang="zh-TW"/>
              <a:t>, git will just move the HEAD.</a:t>
            </a:r>
            <a:endParaRPr/>
          </a:p>
        </p:txBody>
      </p:sp>
      <p:sp>
        <p:nvSpPr>
          <p:cNvPr id="506" name="Google Shape;506;p4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34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07" name="Google Shape;5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01" y="1673775"/>
            <a:ext cx="4159025" cy="32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/>
          <p:nvPr/>
        </p:nvSpPr>
        <p:spPr>
          <a:xfrm>
            <a:off x="3925300" y="1531650"/>
            <a:ext cx="812100" cy="762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099" y="1673775"/>
            <a:ext cx="3701175" cy="90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0" name="Google Shape;510;p46"/>
          <p:cNvSpPr txBox="1"/>
          <p:nvPr/>
        </p:nvSpPr>
        <p:spPr>
          <a:xfrm>
            <a:off x="5275300" y="2766200"/>
            <a:ext cx="3719100" cy="1362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checkout master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merge hotfix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Updating XXXXXXX..XXXXXXX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Fast-forward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code.txt |  2 +-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1 file changed, 1 insertion(+), 1 deletion(-)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511" name="Google Shape;511;p46"/>
          <p:cNvCxnSpPr/>
          <p:nvPr/>
        </p:nvCxnSpPr>
        <p:spPr>
          <a:xfrm rot="10800000" flipH="1">
            <a:off x="3597600" y="2065875"/>
            <a:ext cx="534300" cy="48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Practice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35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2"/>
          <a:stretch/>
        </p:blipFill>
        <p:spPr>
          <a:xfrm>
            <a:off x="113016" y="1241700"/>
            <a:ext cx="5092633" cy="2640453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107224" y="1292975"/>
            <a:ext cx="4036774" cy="2377650"/>
            <a:chOff x="5107224" y="1292975"/>
            <a:chExt cx="4036774" cy="2377650"/>
          </a:xfrm>
        </p:grpSpPr>
        <p:pic>
          <p:nvPicPr>
            <p:cNvPr id="520" name="Google Shape;520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5649" y="1292975"/>
              <a:ext cx="3938349" cy="237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5107224" y="1318650"/>
              <a:ext cx="512526" cy="1506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smtClean="0">
                  <a:solidFill>
                    <a:schemeClr val="tx1"/>
                  </a:solidFill>
                </a:rPr>
                <a:t>SEP2021</a:t>
              </a:r>
              <a:endParaRPr lang="zh-TW" altLang="en-US" sz="600">
                <a:solidFill>
                  <a:schemeClr val="tx1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5619750" y="1292975"/>
            <a:ext cx="504825" cy="176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619750" y="1007667"/>
            <a:ext cx="57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mtClean="0">
                <a:solidFill>
                  <a:srgbClr val="0070C0"/>
                </a:solidFill>
              </a:rPr>
              <a:t>學號</a:t>
            </a:r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10375" y="2393621"/>
            <a:ext cx="2021925" cy="1178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10375" y="3532229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mtClean="0">
                <a:solidFill>
                  <a:srgbClr val="0070C0"/>
                </a:solidFill>
              </a:rPr>
              <a:t>commit message</a:t>
            </a:r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72000" y="4032152"/>
            <a:ext cx="4536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mtClean="0">
                <a:solidFill>
                  <a:srgbClr val="FF0000"/>
                </a:solidFill>
              </a:rPr>
              <a:t>作業</a:t>
            </a:r>
            <a:r>
              <a:rPr lang="en-US" altLang="zh-TW" smtClean="0">
                <a:solidFill>
                  <a:srgbClr val="FF0000"/>
                </a:solidFill>
              </a:rPr>
              <a:t>:</a:t>
            </a:r>
            <a:r>
              <a:rPr lang="zh-TW" altLang="en-US" smtClean="0">
                <a:solidFill>
                  <a:srgbClr val="FF0000"/>
                </a:solidFill>
              </a:rPr>
              <a:t> 截</a:t>
            </a:r>
            <a:r>
              <a:rPr lang="zh-TW" altLang="en-US">
                <a:solidFill>
                  <a:srgbClr val="FF0000"/>
                </a:solidFill>
              </a:rPr>
              <a:t>圖</a:t>
            </a:r>
            <a:r>
              <a:rPr lang="zh-TW" altLang="en-US">
                <a:solidFill>
                  <a:srgbClr val="FF0000"/>
                </a:solidFill>
              </a:rPr>
              <a:t>上</a:t>
            </a:r>
            <a:r>
              <a:rPr lang="zh-TW" altLang="en-US" smtClean="0">
                <a:solidFill>
                  <a:srgbClr val="FF0000"/>
                </a:solidFill>
              </a:rPr>
              <a:t>傳完成的</a:t>
            </a:r>
            <a:r>
              <a:rPr lang="en-US" altLang="zh-TW" smtClean="0">
                <a:solidFill>
                  <a:srgbClr val="FF0000"/>
                </a:solidFill>
              </a:rPr>
              <a:t>commit</a:t>
            </a:r>
            <a:r>
              <a:rPr lang="zh-TW" altLang="en-US" smtClean="0">
                <a:solidFill>
                  <a:srgbClr val="FF0000"/>
                </a:solidFill>
              </a:rPr>
              <a:t> </a:t>
            </a:r>
            <a:r>
              <a:rPr lang="en-US" altLang="zh-TW" smtClean="0">
                <a:solidFill>
                  <a:srgbClr val="FF0000"/>
                </a:solidFill>
              </a:rPr>
              <a:t>graph</a:t>
            </a:r>
          </a:p>
          <a:p>
            <a:r>
              <a:rPr lang="en-US" altLang="zh-TW" smtClean="0">
                <a:solidFill>
                  <a:srgbClr val="0070C0"/>
                </a:solidFill>
              </a:rPr>
              <a:t>project name</a:t>
            </a:r>
            <a:r>
              <a:rPr lang="zh-TW" altLang="en-US" smtClean="0">
                <a:solidFill>
                  <a:srgbClr val="0070C0"/>
                </a:solidFill>
              </a:rPr>
              <a:t>請用學號，</a:t>
            </a:r>
            <a:r>
              <a:rPr lang="en-US" altLang="zh-TW" smtClean="0">
                <a:solidFill>
                  <a:srgbClr val="0070C0"/>
                </a:solidFill>
              </a:rPr>
              <a:t>commit message</a:t>
            </a:r>
            <a:r>
              <a:rPr lang="zh-TW" altLang="en-US" smtClean="0">
                <a:solidFill>
                  <a:srgbClr val="0070C0"/>
                </a:solidFill>
              </a:rPr>
              <a:t>請與上圖一致 </a:t>
            </a:r>
            <a:endParaRPr lang="zh-TW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Learn more about git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Learn Git Branching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https://learngitbranching.js.org/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Draw Taipei MRT Road Map by git - COSCUP 2016</a:t>
            </a:r>
            <a:br>
              <a:rPr lang="zh-TW"/>
            </a:br>
            <a:r>
              <a:rPr lang="zh-TW"/>
              <a:t>用 git 線圖畫台北捷運路網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4"/>
              </a:rPr>
              <a:t>https://youtu.be/TR6emfqfkWk</a:t>
            </a:r>
            <a:r>
              <a:rPr lang="zh-TW"/>
              <a:t/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5"/>
              </a:rPr>
              <a:t>https://blog.othree.net/log/2016/09/17/git-mrt/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 Git Book 2nd Edition(2014), CC BY-NC-SA 3.0</a:t>
            </a:r>
            <a:br>
              <a:rPr lang="zh-TW"/>
            </a:br>
            <a:r>
              <a:rPr lang="zh-TW" u="sng">
                <a:solidFill>
                  <a:schemeClr val="accent5"/>
                </a:solidFill>
                <a:hlinkClick r:id="rId6"/>
              </a:rPr>
              <a:t>https://git-scm.com/book/en/v2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 Tracking </a:t>
            </a:r>
            <a:r>
              <a:rPr lang="zh-TW" sz="1400"/>
              <a:t>The Largest-scale live chat room in the World ?</a:t>
            </a:r>
            <a:endParaRPr sz="1400"/>
          </a:p>
        </p:txBody>
      </p:sp>
      <p:sp>
        <p:nvSpPr>
          <p:cNvPr id="534" name="Google Shape;534;p4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37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35" name="Google Shape;5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936" y="771475"/>
            <a:ext cx="6624263" cy="368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/>
        </p:nvSpPr>
        <p:spPr>
          <a:xfrm>
            <a:off x="311700" y="4453975"/>
            <a:ext cx="28995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https://github.com/denoland/deno/issues/25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Issue Tracking </a:t>
            </a:r>
            <a:r>
              <a:rPr lang="zh-TW" sz="1400"/>
              <a:t>Tracking Issues from live chat to your ‘life’ 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0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43" name="Google Shape;543;p5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38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44" name="Google Shape;5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771475"/>
            <a:ext cx="38766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75" y="771475"/>
            <a:ext cx="4614925" cy="16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389687"/>
            <a:ext cx="2950309" cy="20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425" y="2635488"/>
            <a:ext cx="542925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0"/>
          <p:cNvSpPr txBox="1"/>
          <p:nvPr/>
        </p:nvSpPr>
        <p:spPr>
          <a:xfrm>
            <a:off x="275475" y="4454000"/>
            <a:ext cx="4744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https://github.com/ant-design/ant-design/issues/13819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 Tracking</a:t>
            </a:r>
            <a:endParaRPr/>
          </a:p>
        </p:txBody>
      </p:sp>
      <p:sp>
        <p:nvSpPr>
          <p:cNvPr id="554" name="Google Shape;554;p5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39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56" name="Google Shape;556;p51"/>
          <p:cNvSpPr txBox="1"/>
          <p:nvPr/>
        </p:nvSpPr>
        <p:spPr>
          <a:xfrm>
            <a:off x="311700" y="4453975"/>
            <a:ext cx="66129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https://github.com/ant-design/ant-design/issues/13098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7" name="Google Shape;5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75" y="742200"/>
            <a:ext cx="5165273" cy="368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0638" y="-13562"/>
            <a:ext cx="36861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do we need a Version Control System?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4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537" y="666150"/>
            <a:ext cx="5296925" cy="42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 Tracking features provided by GitLab</a:t>
            </a:r>
            <a:endParaRPr/>
          </a:p>
        </p:txBody>
      </p:sp>
      <p:sp>
        <p:nvSpPr>
          <p:cNvPr id="564" name="Google Shape;564;p5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Boards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Kanban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https://en.wikipedia.org/wiki/Kanban_(development)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Labels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Milestones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400"/>
              <a:t>You can get overview of these tools and details in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https://docs.gitlab.com/ee/user/project/issues/</a:t>
            </a:r>
            <a:r>
              <a:rPr lang="zh-TW" sz="1400"/>
              <a:t> 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65" name="Google Shape;565;p5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40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Guidelines for creating issues</a:t>
            </a:r>
            <a:endParaRPr/>
          </a:p>
        </p:txBody>
      </p:sp>
      <p:sp>
        <p:nvSpPr>
          <p:cNvPr id="571" name="Google Shape;571;p5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41049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Issue tracking guidelines can be found in many project’s CONTRIBUTING file: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b="1"/>
              <a:t>Microsoft Visual Studio Code</a:t>
            </a:r>
            <a:r>
              <a:rPr lang="zh-TW"/>
              <a:t/>
            </a:r>
            <a:br>
              <a:rPr lang="zh-TW"/>
            </a:br>
            <a:r>
              <a:rPr lang="zh-TW" i="1"/>
              <a:t>Before you create a new issue, please do a search in open issues …</a:t>
            </a:r>
            <a:br>
              <a:rPr lang="zh-TW" i="1"/>
            </a:br>
            <a:r>
              <a:rPr lang="zh-TW" i="1"/>
              <a:t>Do not add your issue as a comment to an existing issue unless it's for the identical input. Many issues look similar, but have different causes. The </a:t>
            </a:r>
            <a:r>
              <a:rPr lang="zh-TW" b="1" i="1"/>
              <a:t>more information</a:t>
            </a:r>
            <a:r>
              <a:rPr lang="zh-TW" i="1"/>
              <a:t> you can provide, the more likely someone will be successful at reproducing the issue and finding a fix...</a:t>
            </a:r>
            <a:r>
              <a:rPr lang="zh-TW"/>
              <a:t/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https://github.com/microsoft/vscode/blob/master/CONTRIBUTING.md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b="1"/>
              <a:t>Google Android</a:t>
            </a:r>
            <a:br>
              <a:rPr lang="zh-TW" b="1"/>
            </a:br>
            <a:r>
              <a:rPr lang="zh-TW" i="1"/>
              <a:t>A bug that simply says something isn't working doesn't help much, ...</a:t>
            </a:r>
            <a:r>
              <a:rPr lang="zh-TW"/>
              <a:t/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4"/>
              </a:rPr>
              <a:t>https://source.android.com/setup/contribute/report-bugs.html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At least share following information in your issue: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Your enviromental </a:t>
            </a:r>
            <a:r>
              <a:rPr lang="zh-TW" b="1"/>
              <a:t>settings</a:t>
            </a:r>
            <a:r>
              <a:rPr lang="zh-TW"/>
              <a:t> (OS, software, …)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Reproducible </a:t>
            </a:r>
            <a:r>
              <a:rPr lang="zh-TW" b="1"/>
              <a:t>steps</a:t>
            </a:r>
            <a:r>
              <a:rPr lang="zh-TW"/>
              <a:t> (1... 2... 3...) that cause the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What you </a:t>
            </a:r>
            <a:r>
              <a:rPr lang="zh-TW" b="1"/>
              <a:t>expected</a:t>
            </a:r>
            <a:r>
              <a:rPr lang="zh-TW"/>
              <a:t> to see, versus what you </a:t>
            </a:r>
            <a:r>
              <a:rPr lang="zh-TW" b="1"/>
              <a:t>actually</a:t>
            </a:r>
            <a:r>
              <a:rPr lang="zh-TW"/>
              <a:t> saw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Program Outputs/Logs/Errors</a:t>
            </a:r>
            <a:endParaRPr/>
          </a:p>
        </p:txBody>
      </p:sp>
      <p:sp>
        <p:nvSpPr>
          <p:cNvPr id="572" name="Google Shape;572;p5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41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What’s a Version Control System?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version control system(VCS) tracks the history of changes as people and teams collaborate on projects together. </a:t>
            </a:r>
            <a:br>
              <a:rPr lang="zh-TW"/>
            </a:br>
            <a:r>
              <a:rPr lang="zh-TW"/>
              <a:t>As the project evolves, teams can run tests, fix bugs, and contribute new code with the confidence that any version can be recovered at any time.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Developers can review project history to find out:</a:t>
            </a:r>
            <a:endParaRPr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Which changes were made?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Who made the changes?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When were the changes made?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Why were changes needed?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https://guides.github.com/introduction/git-handbook/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5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050" y="2278050"/>
            <a:ext cx="2701826" cy="23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Git/</a:t>
            </a:r>
            <a:r>
              <a:rPr lang="zh-TW" sz="2200"/>
              <a:t>GitHub/GitLab/BitBucket</a:t>
            </a:r>
            <a:r>
              <a:rPr lang="zh-TW"/>
              <a:t>?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 is a </a:t>
            </a:r>
            <a:r>
              <a:rPr lang="zh-TW">
                <a:solidFill>
                  <a:srgbClr val="000000"/>
                </a:solidFill>
              </a:rPr>
              <a:t>Distributed</a:t>
            </a:r>
            <a:r>
              <a:rPr lang="zh-TW"/>
              <a:t> Version Control System(DVCS)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Clients fully mirror the Version Database(</a:t>
            </a:r>
            <a:r>
              <a:rPr lang="zh-TW">
                <a:solidFill>
                  <a:srgbClr val="000000"/>
                </a:solidFill>
              </a:rPr>
              <a:t>repo</a:t>
            </a:r>
            <a:r>
              <a:rPr lang="zh-TW"/>
              <a:t>sitory),</a:t>
            </a:r>
            <a:br>
              <a:rPr lang="zh-TW"/>
            </a:br>
            <a:r>
              <a:rPr lang="zh-TW"/>
              <a:t>including its full history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DVCS do not need a constant connection to the server.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GitHub/BitBucket/GitLab are </a:t>
            </a:r>
            <a:r>
              <a:rPr lang="zh-TW">
                <a:solidFill>
                  <a:srgbClr val="000000"/>
                </a:solidFill>
              </a:rPr>
              <a:t>Git hosting</a:t>
            </a:r>
            <a:r>
              <a:rPr lang="zh-TW"/>
              <a:t> providers</a:t>
            </a:r>
            <a:br>
              <a:rPr lang="zh-TW"/>
            </a:br>
            <a:r>
              <a:rPr lang="zh-TW"/>
              <a:t>that can store you repository online and provide</a:t>
            </a:r>
            <a:br>
              <a:rPr lang="zh-TW"/>
            </a:br>
            <a:r>
              <a:rPr lang="zh-TW"/>
              <a:t>further collaborate features like Issue tracking,</a:t>
            </a:r>
            <a:br>
              <a:rPr lang="zh-TW"/>
            </a:br>
            <a:r>
              <a:rPr lang="zh-TW"/>
              <a:t>Project Management, Pull requests,</a:t>
            </a:r>
            <a:br>
              <a:rPr lang="zh-TW"/>
            </a:br>
            <a:r>
              <a:rPr lang="zh-TW"/>
              <a:t>and Code Review.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Client can </a:t>
            </a:r>
            <a:r>
              <a:rPr lang="zh-TW">
                <a:solidFill>
                  <a:srgbClr val="000000"/>
                </a:solidFill>
              </a:rPr>
              <a:t>push</a:t>
            </a:r>
            <a:r>
              <a:rPr lang="zh-TW"/>
              <a:t> changes to the server,</a:t>
            </a:r>
            <a:br>
              <a:rPr lang="zh-TW"/>
            </a:br>
            <a:r>
              <a:rPr lang="zh-TW">
                <a:solidFill>
                  <a:srgbClr val="000000"/>
                </a:solidFill>
              </a:rPr>
              <a:t>pull</a:t>
            </a:r>
            <a:r>
              <a:rPr lang="zh-TW"/>
              <a:t> changes from the server, or</a:t>
            </a:r>
            <a:br>
              <a:rPr lang="zh-TW"/>
            </a:br>
            <a:r>
              <a:rPr lang="zh-TW">
                <a:solidFill>
                  <a:srgbClr val="000000"/>
                </a:solidFill>
              </a:rPr>
              <a:t>clone</a:t>
            </a:r>
            <a:r>
              <a:rPr lang="zh-TW"/>
              <a:t> from the server if repo is not exist locally.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224" y="613026"/>
            <a:ext cx="3254676" cy="3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25" y="736050"/>
            <a:ext cx="313250" cy="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r="82220"/>
          <a:stretch/>
        </p:blipFill>
        <p:spPr>
          <a:xfrm>
            <a:off x="8100338" y="1107550"/>
            <a:ext cx="309125" cy="3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8275" y="1485275"/>
            <a:ext cx="313250" cy="28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Repository/Commit/Branches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7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25" y="54250"/>
            <a:ext cx="3477902" cy="460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20575" y="762275"/>
            <a:ext cx="5107800" cy="4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, or Git project, encompasses the entire collection of files and folders associated with a project, along with each file’s revision history.</a:t>
            </a: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The file history appears as snapshots in time called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commits</a:t>
            </a:r>
            <a:r>
              <a:rPr lang="zh-TW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(the dots)</a:t>
            </a: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, and the commits exist as a linked-list relationship, and can be organized into multiple lines of development called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branches</a:t>
            </a:r>
            <a:r>
              <a:rPr lang="zh-TW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(the lines)</a:t>
            </a: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 Workflow Practice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8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2"/>
          <a:stretch/>
        </p:blipFill>
        <p:spPr>
          <a:xfrm>
            <a:off x="871834" y="893852"/>
            <a:ext cx="6926251" cy="35911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21"/>
          <p:cNvGraphicFramePr/>
          <p:nvPr/>
        </p:nvGraphicFramePr>
        <p:xfrm>
          <a:off x="200325" y="785088"/>
          <a:ext cx="8820900" cy="3906145"/>
        </p:xfrm>
        <a:graphic>
          <a:graphicData uri="http://schemas.openxmlformats.org/drawingml/2006/table">
            <a:tbl>
              <a:tblPr>
                <a:noFill/>
                <a:tableStyleId>{0F8E34AD-A0A4-447E-887C-6E9723A0D115}</a:tableStyleId>
              </a:tblPr>
              <a:tblGrid>
                <a:gridCol w="147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8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git</a:t>
                      </a:r>
                      <a:b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commandline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GitHub Desktop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GitKraken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SmartGit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SourceTree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TortoiseGit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All Platform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Win/macOS/</a:t>
                      </a:r>
                      <a:b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Linux(unofficial)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Win/macOS/</a:t>
                      </a:r>
                      <a:b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Win/macOS/</a:t>
                      </a:r>
                      <a:b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Windows Only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available everywhere and most stable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Easy to start, open source and well </a:t>
                      </a: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integration with GitHub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Equipped with powerful diff and tracing tools</a:t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9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free for non-commercial</a:t>
                      </a:r>
                      <a:endParaRPr sz="9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Many advanced feature of git provided in GUI</a:t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9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free for non-commercial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Famous in the old days and (maybe) well integration with Bitbucket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Open source and deeply integration with Windows...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3"/>
                        </a:rPr>
                        <a:t>git-scm.com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4"/>
                        </a:rPr>
                        <a:t>desktop.github.com</a:t>
                      </a: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/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(^ Windows/macOS)</a:t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5"/>
                        </a:rPr>
                        <a:t>Unofficial Linux Builds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  <a:t>www.gitkraken.com/</a:t>
                      </a:r>
                      <a:b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</a:b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  <a:t>git-client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  <a:t>www.syntevo.com/</a:t>
                      </a:r>
                      <a:b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</a:b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  <a:t>smartgit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8"/>
                        </a:rPr>
                        <a:t>www.sourcetreeapp.com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One git to rule them all </a:t>
            </a:r>
            <a:r>
              <a:rPr lang="zh-TW" sz="1800"/>
              <a:t>All GUIs work with same ‘git’ idea</a:t>
            </a:r>
            <a:endParaRPr sz="180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9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2394" y="8161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900" y="865213"/>
            <a:ext cx="1121025" cy="1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63225" y="840687"/>
            <a:ext cx="1170120" cy="11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7100" y="840687"/>
            <a:ext cx="920355" cy="11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41200" y="1114643"/>
            <a:ext cx="1121025" cy="62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14625" y="4630325"/>
            <a:ext cx="412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Git is even available from VSCode/Visual Studio/IntelliJ/Eclipse...etc!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2850" y="865213"/>
            <a:ext cx="1121024" cy="11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1624</Words>
  <Application>Microsoft Office PowerPoint</Application>
  <PresentationFormat>如螢幕大小 (16:9)</PresentationFormat>
  <Paragraphs>282</Paragraphs>
  <Slides>41</Slides>
  <Notes>41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6" baseType="lpstr">
      <vt:lpstr>Arial</vt:lpstr>
      <vt:lpstr>Ubuntu</vt:lpstr>
      <vt:lpstr>Source Sans Pro</vt:lpstr>
      <vt:lpstr>新細明體</vt:lpstr>
      <vt:lpstr>Simple Light</vt:lpstr>
      <vt:lpstr>Gitlab, Git &amp; Issue Tracking </vt:lpstr>
      <vt:lpstr>TL;DR Lab Assignment </vt:lpstr>
      <vt:lpstr>PowerPoint 簡報</vt:lpstr>
      <vt:lpstr>Why do we need a Version Control System?</vt:lpstr>
      <vt:lpstr>What’s a Version Control System?</vt:lpstr>
      <vt:lpstr>What is Git/GitHub/GitLab/BitBucket?</vt:lpstr>
      <vt:lpstr>Repository/Commit/Branches</vt:lpstr>
      <vt:lpstr>Git Workflow Practice</vt:lpstr>
      <vt:lpstr>One git to rule them all All GUIs work with same ‘git’ idea</vt:lpstr>
      <vt:lpstr>Software Installation</vt:lpstr>
      <vt:lpstr>Create a Gitlab Account</vt:lpstr>
      <vt:lpstr>Create a new repository on the server</vt:lpstr>
      <vt:lpstr>Create a new repository on the server cont’d</vt:lpstr>
      <vt:lpstr>Setup Local Software GitHub Desktop - 1</vt:lpstr>
      <vt:lpstr>Setup Local Software GitHub Desktop - 2</vt:lpstr>
      <vt:lpstr>Setup Local Software Git Command</vt:lpstr>
      <vt:lpstr>Clone Repo from Server to Local</vt:lpstr>
      <vt:lpstr>Clone Repo from Server to Local GitHub Desktop - 2</vt:lpstr>
      <vt:lpstr>Clone Finished</vt:lpstr>
      <vt:lpstr>Prepare your first commit</vt:lpstr>
      <vt:lpstr>Commit</vt:lpstr>
      <vt:lpstr>Push to Remote Server</vt:lpstr>
      <vt:lpstr>Push completed</vt:lpstr>
      <vt:lpstr>Create a branch Develop safe without affecting stable version</vt:lpstr>
      <vt:lpstr>Pull changes from the server</vt:lpstr>
      <vt:lpstr>Checkout to another branch</vt:lpstr>
      <vt:lpstr>After checkout, commit &amp; push development code</vt:lpstr>
      <vt:lpstr>Create required branch, and make commits</vt:lpstr>
      <vt:lpstr>The git graph will looks like this :</vt:lpstr>
      <vt:lpstr>Conflict Merge</vt:lpstr>
      <vt:lpstr>Conflict Merge Get into the problem</vt:lpstr>
      <vt:lpstr>Conflict Merge So, what do you want to make the code work?</vt:lpstr>
      <vt:lpstr>After Merge</vt:lpstr>
      <vt:lpstr>Fast-forward</vt:lpstr>
      <vt:lpstr>Practice</vt:lpstr>
      <vt:lpstr>Learn more about git</vt:lpstr>
      <vt:lpstr>Issue Tracking The Largest-scale live chat room in the World ?</vt:lpstr>
      <vt:lpstr>Issue Tracking Tracking Issues from live chat to your ‘life’   </vt:lpstr>
      <vt:lpstr>Issue Tracking</vt:lpstr>
      <vt:lpstr>Issue Tracking features provided by GitLab</vt:lpstr>
      <vt:lpstr>Guidelines for creating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Gitlab, Git &amp; Issue Tracking </dc:title>
  <cp:lastModifiedBy>Windows 使用者</cp:lastModifiedBy>
  <cp:revision>25</cp:revision>
  <dcterms:modified xsi:type="dcterms:W3CDTF">2021-10-16T05:51:58Z</dcterms:modified>
</cp:coreProperties>
</file>